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Merriweather"/>
      <p:regular r:id="rId15"/>
    </p:embeddedFon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5546" y="1080849"/>
            <a:ext cx="7565708" cy="2917150"/>
          </a:xfrm>
          <a:prstGeom prst="rect">
            <a:avLst/>
          </a:prstGeom>
          <a:noFill/>
          <a:ln/>
        </p:spPr>
        <p:txBody>
          <a:bodyPr wrap="square" lIns="0" tIns="0" rIns="0" bIns="0" rtlCol="0" anchor="t"/>
          <a:lstStyle/>
          <a:p>
            <a:pPr indent="0" marL="0">
              <a:lnSpc>
                <a:spcPts val="7650"/>
              </a:lnSpc>
              <a:buNone/>
            </a:pPr>
            <a:r>
              <a:rPr lang="en-US" sz="6100" dirty="0">
                <a:solidFill>
                  <a:srgbClr val="F5F0F0"/>
                </a:solidFill>
                <a:latin typeface="Merriweather" pitchFamily="34" charset="0"/>
                <a:ea typeface="Merriweather" pitchFamily="34" charset="-122"/>
                <a:cs typeface="Merriweather" pitchFamily="34" charset="-120"/>
              </a:rPr>
              <a:t>Knowledge Graphs: Empowering Generative AI</a:t>
            </a:r>
            <a:endParaRPr lang="en-US" sz="6100" dirty="0"/>
          </a:p>
        </p:txBody>
      </p:sp>
      <p:sp>
        <p:nvSpPr>
          <p:cNvPr id="4" name="Text 1"/>
          <p:cNvSpPr/>
          <p:nvPr/>
        </p:nvSpPr>
        <p:spPr>
          <a:xfrm>
            <a:off x="6275546" y="4336137"/>
            <a:ext cx="7565708" cy="2164556"/>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Knowledge graphs are revolutionizing how generative AI models answer questions. By leveraging structured, interconnected data, these graphs provide rich context for AI, enhancing accuracy and reducing hallucinations. This presentation explores how knowledge graphs and Retrieval Augmented Generation (RAG) are transforming AI interactions.</a:t>
            </a:r>
            <a:endParaRPr lang="en-US" sz="1750" dirty="0"/>
          </a:p>
        </p:txBody>
      </p:sp>
      <p:sp>
        <p:nvSpPr>
          <p:cNvPr id="5" name="Shape 2"/>
          <p:cNvSpPr/>
          <p:nvPr/>
        </p:nvSpPr>
        <p:spPr>
          <a:xfrm>
            <a:off x="6275546" y="6771084"/>
            <a:ext cx="360759" cy="360759"/>
          </a:xfrm>
          <a:prstGeom prst="roundRect">
            <a:avLst>
              <a:gd name="adj" fmla="val 2534402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3166" y="6778704"/>
            <a:ext cx="345519" cy="345519"/>
          </a:xfrm>
          <a:prstGeom prst="rect">
            <a:avLst/>
          </a:prstGeom>
        </p:spPr>
      </p:pic>
      <p:sp>
        <p:nvSpPr>
          <p:cNvPr id="7" name="Text 3"/>
          <p:cNvSpPr/>
          <p:nvPr/>
        </p:nvSpPr>
        <p:spPr>
          <a:xfrm>
            <a:off x="6748939" y="6754297"/>
            <a:ext cx="2032278" cy="394454"/>
          </a:xfrm>
          <a:prstGeom prst="rect">
            <a:avLst/>
          </a:prstGeom>
          <a:noFill/>
          <a:ln/>
        </p:spPr>
        <p:txBody>
          <a:bodyPr wrap="none" lIns="0" tIns="0" rIns="0" bIns="0" rtlCol="0" anchor="t"/>
          <a:lstStyle/>
          <a:p>
            <a:pPr algn="l" indent="0" marL="0">
              <a:lnSpc>
                <a:spcPts val="3100"/>
              </a:lnSpc>
              <a:buNone/>
            </a:pPr>
            <a:r>
              <a:rPr lang="en-US" sz="2200" b="1" dirty="0">
                <a:solidFill>
                  <a:srgbClr val="E2E6E9"/>
                </a:solidFill>
                <a:latin typeface="Merriweather Bold" pitchFamily="34" charset="0"/>
                <a:ea typeface="Merriweather Bold" pitchFamily="34" charset="-122"/>
                <a:cs typeface="Merriweather Bold" pitchFamily="34" charset="-120"/>
              </a:rPr>
              <a:t>by Joel Kalonji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13121"/>
          </a:xfrm>
          <a:prstGeom prst="rect">
            <a:avLst/>
          </a:prstGeom>
        </p:spPr>
      </p:pic>
      <p:sp>
        <p:nvSpPr>
          <p:cNvPr id="3" name="Text 0"/>
          <p:cNvSpPr/>
          <p:nvPr/>
        </p:nvSpPr>
        <p:spPr>
          <a:xfrm>
            <a:off x="591622" y="2579370"/>
            <a:ext cx="8192453" cy="528280"/>
          </a:xfrm>
          <a:prstGeom prst="rect">
            <a:avLst/>
          </a:prstGeom>
          <a:noFill/>
          <a:ln/>
        </p:spPr>
        <p:txBody>
          <a:bodyPr wrap="none" lIns="0" tIns="0" rIns="0" bIns="0" rtlCol="0" anchor="t"/>
          <a:lstStyle/>
          <a:p>
            <a:pPr indent="0" marL="0">
              <a:lnSpc>
                <a:spcPts val="4150"/>
              </a:lnSpc>
              <a:buNone/>
            </a:pPr>
            <a:r>
              <a:rPr lang="en-US" sz="3300" dirty="0">
                <a:solidFill>
                  <a:srgbClr val="F5F0F0"/>
                </a:solidFill>
                <a:latin typeface="Merriweather" pitchFamily="34" charset="0"/>
                <a:ea typeface="Merriweather" pitchFamily="34" charset="-122"/>
                <a:cs typeface="Merriweather" pitchFamily="34" charset="-120"/>
              </a:rPr>
              <a:t>Retrieval Augmented Generation (RAG)</a:t>
            </a:r>
            <a:endParaRPr lang="en-US" sz="3300" dirty="0"/>
          </a:p>
        </p:txBody>
      </p:sp>
      <p:sp>
        <p:nvSpPr>
          <p:cNvPr id="4" name="Shape 1"/>
          <p:cNvSpPr/>
          <p:nvPr/>
        </p:nvSpPr>
        <p:spPr>
          <a:xfrm>
            <a:off x="833676" y="3361134"/>
            <a:ext cx="22860" cy="4402098"/>
          </a:xfrm>
          <a:prstGeom prst="roundRect">
            <a:avLst>
              <a:gd name="adj" fmla="val 310606"/>
            </a:avLst>
          </a:prstGeom>
          <a:solidFill>
            <a:srgbClr val="194A99"/>
          </a:solidFill>
          <a:ln/>
        </p:spPr>
      </p:sp>
      <p:sp>
        <p:nvSpPr>
          <p:cNvPr id="5" name="Shape 2"/>
          <p:cNvSpPr/>
          <p:nvPr/>
        </p:nvSpPr>
        <p:spPr>
          <a:xfrm>
            <a:off x="1012388" y="3729990"/>
            <a:ext cx="591622" cy="22860"/>
          </a:xfrm>
          <a:prstGeom prst="roundRect">
            <a:avLst>
              <a:gd name="adj" fmla="val 310606"/>
            </a:avLst>
          </a:prstGeom>
          <a:solidFill>
            <a:srgbClr val="194A99"/>
          </a:solidFill>
          <a:ln/>
        </p:spPr>
      </p:sp>
      <p:sp>
        <p:nvSpPr>
          <p:cNvPr id="6" name="Shape 3"/>
          <p:cNvSpPr/>
          <p:nvPr/>
        </p:nvSpPr>
        <p:spPr>
          <a:xfrm>
            <a:off x="654963" y="3551277"/>
            <a:ext cx="380286" cy="380286"/>
          </a:xfrm>
          <a:prstGeom prst="roundRect">
            <a:avLst>
              <a:gd name="adj" fmla="val 18671"/>
            </a:avLst>
          </a:prstGeom>
          <a:solidFill>
            <a:srgbClr val="003180"/>
          </a:solidFill>
          <a:ln w="7620">
            <a:solidFill>
              <a:srgbClr val="194A99"/>
            </a:solidFill>
            <a:prstDash val="solid"/>
          </a:ln>
        </p:spPr>
      </p:sp>
      <p:sp>
        <p:nvSpPr>
          <p:cNvPr id="7" name="Text 4"/>
          <p:cNvSpPr/>
          <p:nvPr/>
        </p:nvSpPr>
        <p:spPr>
          <a:xfrm>
            <a:off x="789265" y="3614618"/>
            <a:ext cx="111562" cy="253603"/>
          </a:xfrm>
          <a:prstGeom prst="rect">
            <a:avLst/>
          </a:prstGeom>
          <a:noFill/>
          <a:ln/>
        </p:spPr>
        <p:txBody>
          <a:bodyPr wrap="none" lIns="0" tIns="0" rIns="0" bIns="0" rtlCol="0" anchor="t"/>
          <a:lstStyle/>
          <a:p>
            <a:pPr algn="ctr" indent="0" marL="0">
              <a:lnSpc>
                <a:spcPts val="1950"/>
              </a:lnSpc>
              <a:buNone/>
            </a:pPr>
            <a:r>
              <a:rPr lang="en-US" sz="1950" dirty="0">
                <a:solidFill>
                  <a:srgbClr val="E2E6E9"/>
                </a:solidFill>
                <a:latin typeface="Merriweather" pitchFamily="34" charset="0"/>
                <a:ea typeface="Merriweather" pitchFamily="34" charset="-122"/>
                <a:cs typeface="Merriweather" pitchFamily="34" charset="-120"/>
              </a:rPr>
              <a:t>1</a:t>
            </a:r>
            <a:endParaRPr lang="en-US" sz="1950" dirty="0"/>
          </a:p>
        </p:txBody>
      </p:sp>
      <p:sp>
        <p:nvSpPr>
          <p:cNvPr id="8" name="Text 5"/>
          <p:cNvSpPr/>
          <p:nvPr/>
        </p:nvSpPr>
        <p:spPr>
          <a:xfrm>
            <a:off x="1774865" y="3530084"/>
            <a:ext cx="2113121" cy="264081"/>
          </a:xfrm>
          <a:prstGeom prst="rect">
            <a:avLst/>
          </a:prstGeom>
          <a:noFill/>
          <a:ln/>
        </p:spPr>
        <p:txBody>
          <a:bodyPr wrap="none" lIns="0" tIns="0" rIns="0" bIns="0" rtlCol="0" anchor="t"/>
          <a:lstStyle/>
          <a:p>
            <a:pPr algn="l"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Query Input</a:t>
            </a:r>
            <a:endParaRPr lang="en-US" sz="1650" dirty="0"/>
          </a:p>
        </p:txBody>
      </p:sp>
      <p:sp>
        <p:nvSpPr>
          <p:cNvPr id="9" name="Text 6"/>
          <p:cNvSpPr/>
          <p:nvPr/>
        </p:nvSpPr>
        <p:spPr>
          <a:xfrm>
            <a:off x="1774865" y="3895487"/>
            <a:ext cx="12263914" cy="270510"/>
          </a:xfrm>
          <a:prstGeom prst="rect">
            <a:avLst/>
          </a:prstGeom>
          <a:noFill/>
          <a:ln/>
        </p:spPr>
        <p:txBody>
          <a:bodyPr wrap="non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User submits a question to the AI model.</a:t>
            </a:r>
            <a:endParaRPr lang="en-US" sz="1300" dirty="0"/>
          </a:p>
        </p:txBody>
      </p:sp>
      <p:sp>
        <p:nvSpPr>
          <p:cNvPr id="10" name="Shape 7"/>
          <p:cNvSpPr/>
          <p:nvPr/>
        </p:nvSpPr>
        <p:spPr>
          <a:xfrm>
            <a:off x="1012388" y="4872752"/>
            <a:ext cx="591622" cy="22860"/>
          </a:xfrm>
          <a:prstGeom prst="roundRect">
            <a:avLst>
              <a:gd name="adj" fmla="val 310606"/>
            </a:avLst>
          </a:prstGeom>
          <a:solidFill>
            <a:srgbClr val="194A99"/>
          </a:solidFill>
          <a:ln/>
        </p:spPr>
      </p:sp>
      <p:sp>
        <p:nvSpPr>
          <p:cNvPr id="11" name="Shape 8"/>
          <p:cNvSpPr/>
          <p:nvPr/>
        </p:nvSpPr>
        <p:spPr>
          <a:xfrm>
            <a:off x="654963" y="4694039"/>
            <a:ext cx="380286" cy="380286"/>
          </a:xfrm>
          <a:prstGeom prst="roundRect">
            <a:avLst>
              <a:gd name="adj" fmla="val 18671"/>
            </a:avLst>
          </a:prstGeom>
          <a:solidFill>
            <a:srgbClr val="003180"/>
          </a:solidFill>
          <a:ln w="7620">
            <a:solidFill>
              <a:srgbClr val="194A99"/>
            </a:solidFill>
            <a:prstDash val="solid"/>
          </a:ln>
        </p:spPr>
      </p:sp>
      <p:sp>
        <p:nvSpPr>
          <p:cNvPr id="12" name="Text 9"/>
          <p:cNvSpPr/>
          <p:nvPr/>
        </p:nvSpPr>
        <p:spPr>
          <a:xfrm>
            <a:off x="769263" y="4757380"/>
            <a:ext cx="151686" cy="253603"/>
          </a:xfrm>
          <a:prstGeom prst="rect">
            <a:avLst/>
          </a:prstGeom>
          <a:noFill/>
          <a:ln/>
        </p:spPr>
        <p:txBody>
          <a:bodyPr wrap="none" lIns="0" tIns="0" rIns="0" bIns="0" rtlCol="0" anchor="t"/>
          <a:lstStyle/>
          <a:p>
            <a:pPr algn="ctr" indent="0" marL="0">
              <a:lnSpc>
                <a:spcPts val="1950"/>
              </a:lnSpc>
              <a:buNone/>
            </a:pPr>
            <a:r>
              <a:rPr lang="en-US" sz="1950" dirty="0">
                <a:solidFill>
                  <a:srgbClr val="E2E6E9"/>
                </a:solidFill>
                <a:latin typeface="Merriweather" pitchFamily="34" charset="0"/>
                <a:ea typeface="Merriweather" pitchFamily="34" charset="-122"/>
                <a:cs typeface="Merriweather" pitchFamily="34" charset="-120"/>
              </a:rPr>
              <a:t>2</a:t>
            </a:r>
            <a:endParaRPr lang="en-US" sz="1950" dirty="0"/>
          </a:p>
        </p:txBody>
      </p:sp>
      <p:sp>
        <p:nvSpPr>
          <p:cNvPr id="13" name="Text 10"/>
          <p:cNvSpPr/>
          <p:nvPr/>
        </p:nvSpPr>
        <p:spPr>
          <a:xfrm>
            <a:off x="1774865" y="4672846"/>
            <a:ext cx="2149197" cy="264081"/>
          </a:xfrm>
          <a:prstGeom prst="rect">
            <a:avLst/>
          </a:prstGeom>
          <a:noFill/>
          <a:ln/>
        </p:spPr>
        <p:txBody>
          <a:bodyPr wrap="none" lIns="0" tIns="0" rIns="0" bIns="0" rtlCol="0" anchor="t"/>
          <a:lstStyle/>
          <a:p>
            <a:pPr algn="l"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Knowledge Retrieval</a:t>
            </a:r>
            <a:endParaRPr lang="en-US" sz="1650" dirty="0"/>
          </a:p>
        </p:txBody>
      </p:sp>
      <p:sp>
        <p:nvSpPr>
          <p:cNvPr id="14" name="Text 11"/>
          <p:cNvSpPr/>
          <p:nvPr/>
        </p:nvSpPr>
        <p:spPr>
          <a:xfrm>
            <a:off x="1774865" y="5038249"/>
            <a:ext cx="12263914" cy="270510"/>
          </a:xfrm>
          <a:prstGeom prst="rect">
            <a:avLst/>
          </a:prstGeom>
          <a:noFill/>
          <a:ln/>
        </p:spPr>
        <p:txBody>
          <a:bodyPr wrap="non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Relevant information is fetched from a knowledge base.</a:t>
            </a:r>
            <a:endParaRPr lang="en-US" sz="1300" dirty="0"/>
          </a:p>
        </p:txBody>
      </p:sp>
      <p:sp>
        <p:nvSpPr>
          <p:cNvPr id="15" name="Shape 12"/>
          <p:cNvSpPr/>
          <p:nvPr/>
        </p:nvSpPr>
        <p:spPr>
          <a:xfrm>
            <a:off x="1012388" y="6015514"/>
            <a:ext cx="591622" cy="22860"/>
          </a:xfrm>
          <a:prstGeom prst="roundRect">
            <a:avLst>
              <a:gd name="adj" fmla="val 310606"/>
            </a:avLst>
          </a:prstGeom>
          <a:solidFill>
            <a:srgbClr val="194A99"/>
          </a:solidFill>
          <a:ln/>
        </p:spPr>
      </p:sp>
      <p:sp>
        <p:nvSpPr>
          <p:cNvPr id="16" name="Shape 13"/>
          <p:cNvSpPr/>
          <p:nvPr/>
        </p:nvSpPr>
        <p:spPr>
          <a:xfrm>
            <a:off x="654963" y="5836801"/>
            <a:ext cx="380286" cy="380286"/>
          </a:xfrm>
          <a:prstGeom prst="roundRect">
            <a:avLst>
              <a:gd name="adj" fmla="val 18671"/>
            </a:avLst>
          </a:prstGeom>
          <a:solidFill>
            <a:srgbClr val="003180"/>
          </a:solidFill>
          <a:ln w="7620">
            <a:solidFill>
              <a:srgbClr val="194A99"/>
            </a:solidFill>
            <a:prstDash val="solid"/>
          </a:ln>
        </p:spPr>
      </p:sp>
      <p:sp>
        <p:nvSpPr>
          <p:cNvPr id="17" name="Text 14"/>
          <p:cNvSpPr/>
          <p:nvPr/>
        </p:nvSpPr>
        <p:spPr>
          <a:xfrm>
            <a:off x="774025" y="5900142"/>
            <a:ext cx="142042" cy="253603"/>
          </a:xfrm>
          <a:prstGeom prst="rect">
            <a:avLst/>
          </a:prstGeom>
          <a:noFill/>
          <a:ln/>
        </p:spPr>
        <p:txBody>
          <a:bodyPr wrap="none" lIns="0" tIns="0" rIns="0" bIns="0" rtlCol="0" anchor="t"/>
          <a:lstStyle/>
          <a:p>
            <a:pPr algn="ctr" indent="0" marL="0">
              <a:lnSpc>
                <a:spcPts val="1950"/>
              </a:lnSpc>
              <a:buNone/>
            </a:pPr>
            <a:r>
              <a:rPr lang="en-US" sz="1950" dirty="0">
                <a:solidFill>
                  <a:srgbClr val="E2E6E9"/>
                </a:solidFill>
                <a:latin typeface="Merriweather" pitchFamily="34" charset="0"/>
                <a:ea typeface="Merriweather" pitchFamily="34" charset="-122"/>
                <a:cs typeface="Merriweather" pitchFamily="34" charset="-120"/>
              </a:rPr>
              <a:t>3</a:t>
            </a:r>
            <a:endParaRPr lang="en-US" sz="1950" dirty="0"/>
          </a:p>
        </p:txBody>
      </p:sp>
      <p:sp>
        <p:nvSpPr>
          <p:cNvPr id="18" name="Text 15"/>
          <p:cNvSpPr/>
          <p:nvPr/>
        </p:nvSpPr>
        <p:spPr>
          <a:xfrm>
            <a:off x="1774865" y="5815608"/>
            <a:ext cx="2113121" cy="264081"/>
          </a:xfrm>
          <a:prstGeom prst="rect">
            <a:avLst/>
          </a:prstGeom>
          <a:noFill/>
          <a:ln/>
        </p:spPr>
        <p:txBody>
          <a:bodyPr wrap="none" lIns="0" tIns="0" rIns="0" bIns="0" rtlCol="0" anchor="t"/>
          <a:lstStyle/>
          <a:p>
            <a:pPr algn="l"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Context Integration</a:t>
            </a:r>
            <a:endParaRPr lang="en-US" sz="1650" dirty="0"/>
          </a:p>
        </p:txBody>
      </p:sp>
      <p:sp>
        <p:nvSpPr>
          <p:cNvPr id="19" name="Text 16"/>
          <p:cNvSpPr/>
          <p:nvPr/>
        </p:nvSpPr>
        <p:spPr>
          <a:xfrm>
            <a:off x="1774865" y="6181011"/>
            <a:ext cx="12263914" cy="270510"/>
          </a:xfrm>
          <a:prstGeom prst="rect">
            <a:avLst/>
          </a:prstGeom>
          <a:noFill/>
          <a:ln/>
        </p:spPr>
        <p:txBody>
          <a:bodyPr wrap="non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Retrieved information is provided to the LLM as context.</a:t>
            </a:r>
            <a:endParaRPr lang="en-US" sz="1300" dirty="0"/>
          </a:p>
        </p:txBody>
      </p:sp>
      <p:sp>
        <p:nvSpPr>
          <p:cNvPr id="20" name="Shape 17"/>
          <p:cNvSpPr/>
          <p:nvPr/>
        </p:nvSpPr>
        <p:spPr>
          <a:xfrm>
            <a:off x="1012388" y="7158276"/>
            <a:ext cx="591622" cy="22860"/>
          </a:xfrm>
          <a:prstGeom prst="roundRect">
            <a:avLst>
              <a:gd name="adj" fmla="val 310606"/>
            </a:avLst>
          </a:prstGeom>
          <a:solidFill>
            <a:srgbClr val="194A99"/>
          </a:solidFill>
          <a:ln/>
        </p:spPr>
      </p:sp>
      <p:sp>
        <p:nvSpPr>
          <p:cNvPr id="21" name="Shape 18"/>
          <p:cNvSpPr/>
          <p:nvPr/>
        </p:nvSpPr>
        <p:spPr>
          <a:xfrm>
            <a:off x="654963" y="6979563"/>
            <a:ext cx="380286" cy="380286"/>
          </a:xfrm>
          <a:prstGeom prst="roundRect">
            <a:avLst>
              <a:gd name="adj" fmla="val 18671"/>
            </a:avLst>
          </a:prstGeom>
          <a:solidFill>
            <a:srgbClr val="003180"/>
          </a:solidFill>
          <a:ln w="7620">
            <a:solidFill>
              <a:srgbClr val="194A99"/>
            </a:solidFill>
            <a:prstDash val="solid"/>
          </a:ln>
        </p:spPr>
      </p:sp>
      <p:sp>
        <p:nvSpPr>
          <p:cNvPr id="22" name="Text 19"/>
          <p:cNvSpPr/>
          <p:nvPr/>
        </p:nvSpPr>
        <p:spPr>
          <a:xfrm>
            <a:off x="763429" y="7042904"/>
            <a:ext cx="163354" cy="253603"/>
          </a:xfrm>
          <a:prstGeom prst="rect">
            <a:avLst/>
          </a:prstGeom>
          <a:noFill/>
          <a:ln/>
        </p:spPr>
        <p:txBody>
          <a:bodyPr wrap="none" lIns="0" tIns="0" rIns="0" bIns="0" rtlCol="0" anchor="t"/>
          <a:lstStyle/>
          <a:p>
            <a:pPr algn="ctr" indent="0" marL="0">
              <a:lnSpc>
                <a:spcPts val="1950"/>
              </a:lnSpc>
              <a:buNone/>
            </a:pPr>
            <a:r>
              <a:rPr lang="en-US" sz="1950" dirty="0">
                <a:solidFill>
                  <a:srgbClr val="E2E6E9"/>
                </a:solidFill>
                <a:latin typeface="Merriweather" pitchFamily="34" charset="0"/>
                <a:ea typeface="Merriweather" pitchFamily="34" charset="-122"/>
                <a:cs typeface="Merriweather" pitchFamily="34" charset="-120"/>
              </a:rPr>
              <a:t>4</a:t>
            </a:r>
            <a:endParaRPr lang="en-US" sz="1950" dirty="0"/>
          </a:p>
        </p:txBody>
      </p:sp>
      <p:sp>
        <p:nvSpPr>
          <p:cNvPr id="23" name="Text 20"/>
          <p:cNvSpPr/>
          <p:nvPr/>
        </p:nvSpPr>
        <p:spPr>
          <a:xfrm>
            <a:off x="1774865" y="6958370"/>
            <a:ext cx="2209800" cy="264081"/>
          </a:xfrm>
          <a:prstGeom prst="rect">
            <a:avLst/>
          </a:prstGeom>
          <a:noFill/>
          <a:ln/>
        </p:spPr>
        <p:txBody>
          <a:bodyPr wrap="none" lIns="0" tIns="0" rIns="0" bIns="0" rtlCol="0" anchor="t"/>
          <a:lstStyle/>
          <a:p>
            <a:pPr algn="l" indent="0" marL="0">
              <a:lnSpc>
                <a:spcPts val="2050"/>
              </a:lnSpc>
              <a:buNone/>
            </a:pPr>
            <a:r>
              <a:rPr lang="en-US" sz="1650" dirty="0">
                <a:solidFill>
                  <a:srgbClr val="E2E6E9"/>
                </a:solidFill>
                <a:latin typeface="Merriweather" pitchFamily="34" charset="0"/>
                <a:ea typeface="Merriweather" pitchFamily="34" charset="-122"/>
                <a:cs typeface="Merriweather" pitchFamily="34" charset="-120"/>
              </a:rPr>
              <a:t>Response Generation</a:t>
            </a:r>
            <a:endParaRPr lang="en-US" sz="1650" dirty="0"/>
          </a:p>
        </p:txBody>
      </p:sp>
      <p:sp>
        <p:nvSpPr>
          <p:cNvPr id="24" name="Text 21"/>
          <p:cNvSpPr/>
          <p:nvPr/>
        </p:nvSpPr>
        <p:spPr>
          <a:xfrm>
            <a:off x="1774865" y="7323773"/>
            <a:ext cx="12263914" cy="270510"/>
          </a:xfrm>
          <a:prstGeom prst="rect">
            <a:avLst/>
          </a:prstGeom>
          <a:noFill/>
          <a:ln/>
        </p:spPr>
        <p:txBody>
          <a:bodyPr wrap="none" lIns="0" tIns="0" rIns="0" bIns="0" rtlCol="0" anchor="t"/>
          <a:lstStyle/>
          <a:p>
            <a:pPr algn="l" indent="0" marL="0">
              <a:lnSpc>
                <a:spcPts val="2100"/>
              </a:lnSpc>
              <a:buNone/>
            </a:pPr>
            <a:r>
              <a:rPr lang="en-US" sz="1300" dirty="0">
                <a:solidFill>
                  <a:srgbClr val="E2E6E9"/>
                </a:solidFill>
                <a:latin typeface="Merriweather" pitchFamily="34" charset="0"/>
                <a:ea typeface="Merriweather" pitchFamily="34" charset="-122"/>
                <a:cs typeface="Merriweather" pitchFamily="34" charset="-120"/>
              </a:rPr>
              <a:t>LLM generates an accurate, informed response based on the enriched context.</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818203"/>
            <a:ext cx="12902803" cy="1542574"/>
          </a:xfrm>
          <a:prstGeom prst="rect">
            <a:avLst/>
          </a:prstGeom>
          <a:noFill/>
          <a:ln/>
        </p:spPr>
        <p:txBody>
          <a:bodyPr wrap="squar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Graph RAG: Leveraging Knowledge Graphs</a:t>
            </a:r>
            <a:endParaRPr lang="en-US" sz="4850" dirty="0"/>
          </a:p>
        </p:txBody>
      </p:sp>
      <p:sp>
        <p:nvSpPr>
          <p:cNvPr id="3" name="Text 1"/>
          <p:cNvSpPr/>
          <p:nvPr/>
        </p:nvSpPr>
        <p:spPr>
          <a:xfrm>
            <a:off x="863798" y="3977759"/>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Structure</a:t>
            </a:r>
            <a:endParaRPr lang="en-US" sz="2400" dirty="0"/>
          </a:p>
        </p:txBody>
      </p:sp>
      <p:sp>
        <p:nvSpPr>
          <p:cNvPr id="4" name="Text 2"/>
          <p:cNvSpPr/>
          <p:nvPr/>
        </p:nvSpPr>
        <p:spPr>
          <a:xfrm>
            <a:off x="863798" y="4610100"/>
            <a:ext cx="3898940" cy="1579245"/>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Knowledge graphs represent data as entities and relationships, forming a rich network of information.</a:t>
            </a:r>
            <a:endParaRPr lang="en-US" sz="1900" dirty="0"/>
          </a:p>
        </p:txBody>
      </p:sp>
      <p:sp>
        <p:nvSpPr>
          <p:cNvPr id="5" name="Text 3"/>
          <p:cNvSpPr/>
          <p:nvPr/>
        </p:nvSpPr>
        <p:spPr>
          <a:xfrm>
            <a:off x="5372576" y="3977759"/>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Connectivity</a:t>
            </a:r>
            <a:endParaRPr lang="en-US" sz="2400" dirty="0"/>
          </a:p>
        </p:txBody>
      </p:sp>
      <p:sp>
        <p:nvSpPr>
          <p:cNvPr id="6" name="Text 4"/>
          <p:cNvSpPr/>
          <p:nvPr/>
        </p:nvSpPr>
        <p:spPr>
          <a:xfrm>
            <a:off x="5372576" y="4610100"/>
            <a:ext cx="3898940" cy="1579245"/>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Interconnected nature allows for deeper context and more comprehensive understanding of queried topics.</a:t>
            </a:r>
            <a:endParaRPr lang="en-US" sz="1900" dirty="0"/>
          </a:p>
        </p:txBody>
      </p:sp>
      <p:sp>
        <p:nvSpPr>
          <p:cNvPr id="7" name="Text 5"/>
          <p:cNvSpPr/>
          <p:nvPr/>
        </p:nvSpPr>
        <p:spPr>
          <a:xfrm>
            <a:off x="9881354" y="3977759"/>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Flexibility</a:t>
            </a:r>
            <a:endParaRPr lang="en-US" sz="2400" dirty="0"/>
          </a:p>
        </p:txBody>
      </p:sp>
      <p:sp>
        <p:nvSpPr>
          <p:cNvPr id="8" name="Text 6"/>
          <p:cNvSpPr/>
          <p:nvPr/>
        </p:nvSpPr>
        <p:spPr>
          <a:xfrm>
            <a:off x="9881354" y="4610100"/>
            <a:ext cx="3898940" cy="1579245"/>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Graphs can easily incorporate new information, adapting to changing knowledge landscapes.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21506"/>
          </a:xfrm>
          <a:prstGeom prst="rect">
            <a:avLst/>
          </a:prstGeom>
        </p:spPr>
      </p:pic>
      <p:sp>
        <p:nvSpPr>
          <p:cNvPr id="3" name="Text 0"/>
          <p:cNvSpPr/>
          <p:nvPr/>
        </p:nvSpPr>
        <p:spPr>
          <a:xfrm>
            <a:off x="705922" y="3551396"/>
            <a:ext cx="13175575" cy="630436"/>
          </a:xfrm>
          <a:prstGeom prst="rect">
            <a:avLst/>
          </a:prstGeom>
          <a:noFill/>
          <a:ln/>
        </p:spPr>
        <p:txBody>
          <a:bodyPr wrap="none" lIns="0" tIns="0" rIns="0" bIns="0" rtlCol="0" anchor="t"/>
          <a:lstStyle/>
          <a:p>
            <a:pPr indent="0" marL="0">
              <a:lnSpc>
                <a:spcPts val="4950"/>
              </a:lnSpc>
              <a:buNone/>
            </a:pPr>
            <a:r>
              <a:rPr lang="en-US" sz="3950" dirty="0">
                <a:solidFill>
                  <a:srgbClr val="F5F0F0"/>
                </a:solidFill>
                <a:latin typeface="Merriweather" pitchFamily="34" charset="0"/>
                <a:ea typeface="Merriweather" pitchFamily="34" charset="-122"/>
                <a:cs typeface="Merriweather" pitchFamily="34" charset="-120"/>
              </a:rPr>
              <a:t>NLQ Pattern: Translating Questions to Graph Queries</a:t>
            </a:r>
            <a:endParaRPr lang="en-US" sz="3950" dirty="0"/>
          </a:p>
        </p:txBody>
      </p:sp>
      <p:pic>
        <p:nvPicPr>
          <p:cNvPr id="4" name="Image 1" descr="preencoded.png">    </p:cNvPr>
          <p:cNvPicPr>
            <a:picLocks noChangeAspect="1"/>
          </p:cNvPicPr>
          <p:nvPr/>
        </p:nvPicPr>
        <p:blipFill>
          <a:blip r:embed="rId2"/>
          <a:stretch>
            <a:fillRect/>
          </a:stretch>
        </p:blipFill>
        <p:spPr>
          <a:xfrm>
            <a:off x="705922" y="4484370"/>
            <a:ext cx="3304580" cy="806887"/>
          </a:xfrm>
          <a:prstGeom prst="rect">
            <a:avLst/>
          </a:prstGeom>
        </p:spPr>
      </p:pic>
      <p:sp>
        <p:nvSpPr>
          <p:cNvPr id="5" name="Text 1"/>
          <p:cNvSpPr/>
          <p:nvPr/>
        </p:nvSpPr>
        <p:spPr>
          <a:xfrm>
            <a:off x="907613" y="5593794"/>
            <a:ext cx="2901196" cy="630317"/>
          </a:xfrm>
          <a:prstGeom prst="rect">
            <a:avLst/>
          </a:prstGeom>
          <a:noFill/>
          <a:ln/>
        </p:spPr>
        <p:txBody>
          <a:bodyPr wrap="squar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Natural Language Input</a:t>
            </a:r>
            <a:endParaRPr lang="en-US" sz="1950" dirty="0"/>
          </a:p>
        </p:txBody>
      </p:sp>
      <p:sp>
        <p:nvSpPr>
          <p:cNvPr id="6" name="Text 2"/>
          <p:cNvSpPr/>
          <p:nvPr/>
        </p:nvSpPr>
        <p:spPr>
          <a:xfrm>
            <a:off x="907613" y="6345079"/>
            <a:ext cx="2901196" cy="645319"/>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User asks a question in everyday language.</a:t>
            </a:r>
            <a:endParaRPr lang="en-US" sz="1550" dirty="0"/>
          </a:p>
        </p:txBody>
      </p:sp>
      <p:pic>
        <p:nvPicPr>
          <p:cNvPr id="7" name="Image 2" descr="preencoded.png">    </p:cNvPr>
          <p:cNvPicPr>
            <a:picLocks noChangeAspect="1"/>
          </p:cNvPicPr>
          <p:nvPr/>
        </p:nvPicPr>
        <p:blipFill>
          <a:blip r:embed="rId3"/>
          <a:stretch>
            <a:fillRect/>
          </a:stretch>
        </p:blipFill>
        <p:spPr>
          <a:xfrm>
            <a:off x="4010501" y="4484370"/>
            <a:ext cx="3304699" cy="806887"/>
          </a:xfrm>
          <a:prstGeom prst="rect">
            <a:avLst/>
          </a:prstGeom>
        </p:spPr>
      </p:pic>
      <p:sp>
        <p:nvSpPr>
          <p:cNvPr id="8" name="Text 3"/>
          <p:cNvSpPr/>
          <p:nvPr/>
        </p:nvSpPr>
        <p:spPr>
          <a:xfrm>
            <a:off x="4212193" y="5593794"/>
            <a:ext cx="2521506" cy="315158"/>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LLM Processing</a:t>
            </a:r>
            <a:endParaRPr lang="en-US" sz="1950" dirty="0"/>
          </a:p>
        </p:txBody>
      </p:sp>
      <p:sp>
        <p:nvSpPr>
          <p:cNvPr id="9" name="Text 4"/>
          <p:cNvSpPr/>
          <p:nvPr/>
        </p:nvSpPr>
        <p:spPr>
          <a:xfrm>
            <a:off x="4212193" y="6029920"/>
            <a:ext cx="2901315" cy="967978"/>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AI model interprets the question using graph schema context.</a:t>
            </a:r>
            <a:endParaRPr lang="en-US" sz="1550" dirty="0"/>
          </a:p>
        </p:txBody>
      </p:sp>
      <p:pic>
        <p:nvPicPr>
          <p:cNvPr id="10" name="Image 3" descr="preencoded.png">    </p:cNvPr>
          <p:cNvPicPr>
            <a:picLocks noChangeAspect="1"/>
          </p:cNvPicPr>
          <p:nvPr/>
        </p:nvPicPr>
        <p:blipFill>
          <a:blip r:embed="rId4"/>
          <a:stretch>
            <a:fillRect/>
          </a:stretch>
        </p:blipFill>
        <p:spPr>
          <a:xfrm>
            <a:off x="7315200" y="4484370"/>
            <a:ext cx="3304580" cy="806887"/>
          </a:xfrm>
          <a:prstGeom prst="rect">
            <a:avLst/>
          </a:prstGeom>
        </p:spPr>
      </p:pic>
      <p:sp>
        <p:nvSpPr>
          <p:cNvPr id="11" name="Text 5"/>
          <p:cNvSpPr/>
          <p:nvPr/>
        </p:nvSpPr>
        <p:spPr>
          <a:xfrm>
            <a:off x="7516892" y="5593794"/>
            <a:ext cx="2521506" cy="315158"/>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Query Generation</a:t>
            </a:r>
            <a:endParaRPr lang="en-US" sz="1950" dirty="0"/>
          </a:p>
        </p:txBody>
      </p:sp>
      <p:sp>
        <p:nvSpPr>
          <p:cNvPr id="12" name="Text 6"/>
          <p:cNvSpPr/>
          <p:nvPr/>
        </p:nvSpPr>
        <p:spPr>
          <a:xfrm>
            <a:off x="7516892" y="6029920"/>
            <a:ext cx="2901196" cy="967978"/>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LLM constructs a precise graph query matching the user's intent.</a:t>
            </a:r>
            <a:endParaRPr lang="en-US" sz="1550" dirty="0"/>
          </a:p>
        </p:txBody>
      </p:sp>
      <p:pic>
        <p:nvPicPr>
          <p:cNvPr id="13" name="Image 4" descr="preencoded.png">    </p:cNvPr>
          <p:cNvPicPr>
            <a:picLocks noChangeAspect="1"/>
          </p:cNvPicPr>
          <p:nvPr/>
        </p:nvPicPr>
        <p:blipFill>
          <a:blip r:embed="rId5"/>
          <a:stretch>
            <a:fillRect/>
          </a:stretch>
        </p:blipFill>
        <p:spPr>
          <a:xfrm>
            <a:off x="10619780" y="4484370"/>
            <a:ext cx="3304699" cy="806887"/>
          </a:xfrm>
          <a:prstGeom prst="rect">
            <a:avLst/>
          </a:prstGeom>
        </p:spPr>
      </p:pic>
      <p:sp>
        <p:nvSpPr>
          <p:cNvPr id="14" name="Text 7"/>
          <p:cNvSpPr/>
          <p:nvPr/>
        </p:nvSpPr>
        <p:spPr>
          <a:xfrm>
            <a:off x="10821472" y="5593794"/>
            <a:ext cx="2521506" cy="315158"/>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Graph Exploration</a:t>
            </a:r>
            <a:endParaRPr lang="en-US" sz="1950" dirty="0"/>
          </a:p>
        </p:txBody>
      </p:sp>
      <p:sp>
        <p:nvSpPr>
          <p:cNvPr id="15" name="Text 8"/>
          <p:cNvSpPr/>
          <p:nvPr/>
        </p:nvSpPr>
        <p:spPr>
          <a:xfrm>
            <a:off x="10821472" y="6029920"/>
            <a:ext cx="2901315" cy="967978"/>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Query executed on knowledge graph to retrieve relevant information.</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9339" y="813435"/>
            <a:ext cx="7838123" cy="1165860"/>
          </a:xfrm>
          <a:prstGeom prst="rect">
            <a:avLst/>
          </a:prstGeom>
          <a:noFill/>
          <a:ln/>
        </p:spPr>
        <p:txBody>
          <a:bodyPr wrap="square" lIns="0" tIns="0" rIns="0" bIns="0" rtlCol="0" anchor="t"/>
          <a:lstStyle/>
          <a:p>
            <a:pPr indent="0" marL="0">
              <a:lnSpc>
                <a:spcPts val="4550"/>
              </a:lnSpc>
              <a:buNone/>
            </a:pPr>
            <a:r>
              <a:rPr lang="en-US" sz="3650" dirty="0">
                <a:solidFill>
                  <a:srgbClr val="F5F0F0"/>
                </a:solidFill>
                <a:latin typeface="Merriweather" pitchFamily="34" charset="0"/>
                <a:ea typeface="Merriweather" pitchFamily="34" charset="-122"/>
                <a:cs typeface="Merriweather" pitchFamily="34" charset="-120"/>
              </a:rPr>
              <a:t>KG Gen Pattern: Building Graphs from Text</a:t>
            </a:r>
            <a:endParaRPr lang="en-US" sz="3650" dirty="0"/>
          </a:p>
        </p:txBody>
      </p:sp>
      <p:sp>
        <p:nvSpPr>
          <p:cNvPr id="4" name="Shape 1"/>
          <p:cNvSpPr/>
          <p:nvPr/>
        </p:nvSpPr>
        <p:spPr>
          <a:xfrm>
            <a:off x="6407706" y="2259092"/>
            <a:ext cx="22860" cy="5156954"/>
          </a:xfrm>
          <a:prstGeom prst="roundRect">
            <a:avLst>
              <a:gd name="adj" fmla="val 342775"/>
            </a:avLst>
          </a:prstGeom>
          <a:solidFill>
            <a:srgbClr val="194A99"/>
          </a:solidFill>
          <a:ln/>
        </p:spPr>
      </p:sp>
      <p:sp>
        <p:nvSpPr>
          <p:cNvPr id="5" name="Shape 2"/>
          <p:cNvSpPr/>
          <p:nvPr/>
        </p:nvSpPr>
        <p:spPr>
          <a:xfrm>
            <a:off x="6606123" y="2667238"/>
            <a:ext cx="652939" cy="22860"/>
          </a:xfrm>
          <a:prstGeom prst="roundRect">
            <a:avLst>
              <a:gd name="adj" fmla="val 342775"/>
            </a:avLst>
          </a:prstGeom>
          <a:solidFill>
            <a:srgbClr val="194A99"/>
          </a:solidFill>
          <a:ln/>
        </p:spPr>
      </p:sp>
      <p:sp>
        <p:nvSpPr>
          <p:cNvPr id="6" name="Shape 3"/>
          <p:cNvSpPr/>
          <p:nvPr/>
        </p:nvSpPr>
        <p:spPr>
          <a:xfrm>
            <a:off x="6209288" y="2468880"/>
            <a:ext cx="419695" cy="419695"/>
          </a:xfrm>
          <a:prstGeom prst="roundRect">
            <a:avLst>
              <a:gd name="adj" fmla="val 18670"/>
            </a:avLst>
          </a:prstGeom>
          <a:solidFill>
            <a:srgbClr val="003180"/>
          </a:solidFill>
          <a:ln w="7620">
            <a:solidFill>
              <a:srgbClr val="194A99"/>
            </a:solidFill>
            <a:prstDash val="solid"/>
          </a:ln>
        </p:spPr>
      </p:sp>
      <p:sp>
        <p:nvSpPr>
          <p:cNvPr id="7" name="Text 4"/>
          <p:cNvSpPr/>
          <p:nvPr/>
        </p:nvSpPr>
        <p:spPr>
          <a:xfrm>
            <a:off x="6357521" y="2538770"/>
            <a:ext cx="123230" cy="279797"/>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1</a:t>
            </a:r>
            <a:endParaRPr lang="en-US" sz="2200" dirty="0"/>
          </a:p>
        </p:txBody>
      </p:sp>
      <p:sp>
        <p:nvSpPr>
          <p:cNvPr id="8" name="Text 5"/>
          <p:cNvSpPr/>
          <p:nvPr/>
        </p:nvSpPr>
        <p:spPr>
          <a:xfrm>
            <a:off x="7445216" y="2445544"/>
            <a:ext cx="2332077" cy="291465"/>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Text Analysis</a:t>
            </a:r>
            <a:endParaRPr lang="en-US" sz="1800" dirty="0"/>
          </a:p>
        </p:txBody>
      </p:sp>
      <p:sp>
        <p:nvSpPr>
          <p:cNvPr id="9" name="Text 6"/>
          <p:cNvSpPr/>
          <p:nvPr/>
        </p:nvSpPr>
        <p:spPr>
          <a:xfrm>
            <a:off x="7445216" y="2848928"/>
            <a:ext cx="6532245" cy="596979"/>
          </a:xfrm>
          <a:prstGeom prst="rect">
            <a:avLst/>
          </a:prstGeom>
          <a:noFill/>
          <a:ln/>
        </p:spPr>
        <p:txBody>
          <a:bodyPr wrap="squar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LLM processes unstructured text, identifying key entities and relationships.</a:t>
            </a:r>
            <a:endParaRPr lang="en-US" sz="1450" dirty="0"/>
          </a:p>
        </p:txBody>
      </p:sp>
      <p:sp>
        <p:nvSpPr>
          <p:cNvPr id="10" name="Shape 7"/>
          <p:cNvSpPr/>
          <p:nvPr/>
        </p:nvSpPr>
        <p:spPr>
          <a:xfrm>
            <a:off x="6606123" y="4226957"/>
            <a:ext cx="652939" cy="22860"/>
          </a:xfrm>
          <a:prstGeom prst="roundRect">
            <a:avLst>
              <a:gd name="adj" fmla="val 342775"/>
            </a:avLst>
          </a:prstGeom>
          <a:solidFill>
            <a:srgbClr val="194A99"/>
          </a:solidFill>
          <a:ln/>
        </p:spPr>
      </p:sp>
      <p:sp>
        <p:nvSpPr>
          <p:cNvPr id="11" name="Shape 8"/>
          <p:cNvSpPr/>
          <p:nvPr/>
        </p:nvSpPr>
        <p:spPr>
          <a:xfrm>
            <a:off x="6209288" y="4028599"/>
            <a:ext cx="419695" cy="419695"/>
          </a:xfrm>
          <a:prstGeom prst="roundRect">
            <a:avLst>
              <a:gd name="adj" fmla="val 18670"/>
            </a:avLst>
          </a:prstGeom>
          <a:solidFill>
            <a:srgbClr val="003180"/>
          </a:solidFill>
          <a:ln w="7620">
            <a:solidFill>
              <a:srgbClr val="194A99"/>
            </a:solidFill>
            <a:prstDash val="solid"/>
          </a:ln>
        </p:spPr>
      </p:sp>
      <p:sp>
        <p:nvSpPr>
          <p:cNvPr id="12" name="Text 9"/>
          <p:cNvSpPr/>
          <p:nvPr/>
        </p:nvSpPr>
        <p:spPr>
          <a:xfrm>
            <a:off x="6335375" y="4098488"/>
            <a:ext cx="167402" cy="279797"/>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2</a:t>
            </a:r>
            <a:endParaRPr lang="en-US" sz="2200" dirty="0"/>
          </a:p>
        </p:txBody>
      </p:sp>
      <p:sp>
        <p:nvSpPr>
          <p:cNvPr id="13" name="Text 10"/>
          <p:cNvSpPr/>
          <p:nvPr/>
        </p:nvSpPr>
        <p:spPr>
          <a:xfrm>
            <a:off x="7445216" y="4005263"/>
            <a:ext cx="2332077" cy="291465"/>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Entity Extraction</a:t>
            </a:r>
            <a:endParaRPr lang="en-US" sz="1800" dirty="0"/>
          </a:p>
        </p:txBody>
      </p:sp>
      <p:sp>
        <p:nvSpPr>
          <p:cNvPr id="14" name="Text 11"/>
          <p:cNvSpPr/>
          <p:nvPr/>
        </p:nvSpPr>
        <p:spPr>
          <a:xfrm>
            <a:off x="7445216" y="4408646"/>
            <a:ext cx="6532245" cy="298490"/>
          </a:xfrm>
          <a:prstGeom prst="rect">
            <a:avLst/>
          </a:prstGeom>
          <a:noFill/>
          <a:ln/>
        </p:spPr>
        <p:txBody>
          <a:bodyPr wrap="non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Important concepts and objects are isolated from the text.</a:t>
            </a:r>
            <a:endParaRPr lang="en-US" sz="1450" dirty="0"/>
          </a:p>
        </p:txBody>
      </p:sp>
      <p:sp>
        <p:nvSpPr>
          <p:cNvPr id="15" name="Shape 12"/>
          <p:cNvSpPr/>
          <p:nvPr/>
        </p:nvSpPr>
        <p:spPr>
          <a:xfrm>
            <a:off x="6606123" y="5488186"/>
            <a:ext cx="652939" cy="22860"/>
          </a:xfrm>
          <a:prstGeom prst="roundRect">
            <a:avLst>
              <a:gd name="adj" fmla="val 342775"/>
            </a:avLst>
          </a:prstGeom>
          <a:solidFill>
            <a:srgbClr val="194A99"/>
          </a:solidFill>
          <a:ln/>
        </p:spPr>
      </p:sp>
      <p:sp>
        <p:nvSpPr>
          <p:cNvPr id="16" name="Shape 13"/>
          <p:cNvSpPr/>
          <p:nvPr/>
        </p:nvSpPr>
        <p:spPr>
          <a:xfrm>
            <a:off x="6209288" y="5289828"/>
            <a:ext cx="419695" cy="419695"/>
          </a:xfrm>
          <a:prstGeom prst="roundRect">
            <a:avLst>
              <a:gd name="adj" fmla="val 18670"/>
            </a:avLst>
          </a:prstGeom>
          <a:solidFill>
            <a:srgbClr val="003180"/>
          </a:solidFill>
          <a:ln w="7620">
            <a:solidFill>
              <a:srgbClr val="194A99"/>
            </a:solidFill>
            <a:prstDash val="solid"/>
          </a:ln>
        </p:spPr>
      </p:sp>
      <p:sp>
        <p:nvSpPr>
          <p:cNvPr id="17" name="Text 14"/>
          <p:cNvSpPr/>
          <p:nvPr/>
        </p:nvSpPr>
        <p:spPr>
          <a:xfrm>
            <a:off x="6340733" y="5359717"/>
            <a:ext cx="156805" cy="279797"/>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3</a:t>
            </a:r>
            <a:endParaRPr lang="en-US" sz="2200" dirty="0"/>
          </a:p>
        </p:txBody>
      </p:sp>
      <p:sp>
        <p:nvSpPr>
          <p:cNvPr id="18" name="Text 15"/>
          <p:cNvSpPr/>
          <p:nvPr/>
        </p:nvSpPr>
        <p:spPr>
          <a:xfrm>
            <a:off x="7445216" y="5266492"/>
            <a:ext cx="2547342" cy="291465"/>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Relationship Mapping</a:t>
            </a:r>
            <a:endParaRPr lang="en-US" sz="1800" dirty="0"/>
          </a:p>
        </p:txBody>
      </p:sp>
      <p:sp>
        <p:nvSpPr>
          <p:cNvPr id="19" name="Text 16"/>
          <p:cNvSpPr/>
          <p:nvPr/>
        </p:nvSpPr>
        <p:spPr>
          <a:xfrm>
            <a:off x="7445216" y="5669875"/>
            <a:ext cx="6532245" cy="298490"/>
          </a:xfrm>
          <a:prstGeom prst="rect">
            <a:avLst/>
          </a:prstGeom>
          <a:noFill/>
          <a:ln/>
        </p:spPr>
        <p:txBody>
          <a:bodyPr wrap="non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Connections between entities are established based on textual context.</a:t>
            </a:r>
            <a:endParaRPr lang="en-US" sz="1450" dirty="0"/>
          </a:p>
        </p:txBody>
      </p:sp>
      <p:sp>
        <p:nvSpPr>
          <p:cNvPr id="20" name="Shape 17"/>
          <p:cNvSpPr/>
          <p:nvPr/>
        </p:nvSpPr>
        <p:spPr>
          <a:xfrm>
            <a:off x="6606123" y="6749415"/>
            <a:ext cx="652939" cy="22860"/>
          </a:xfrm>
          <a:prstGeom prst="roundRect">
            <a:avLst>
              <a:gd name="adj" fmla="val 342775"/>
            </a:avLst>
          </a:prstGeom>
          <a:solidFill>
            <a:srgbClr val="194A99"/>
          </a:solidFill>
          <a:ln/>
        </p:spPr>
      </p:sp>
      <p:sp>
        <p:nvSpPr>
          <p:cNvPr id="21" name="Shape 18"/>
          <p:cNvSpPr/>
          <p:nvPr/>
        </p:nvSpPr>
        <p:spPr>
          <a:xfrm>
            <a:off x="6209288" y="6551057"/>
            <a:ext cx="419695" cy="419695"/>
          </a:xfrm>
          <a:prstGeom prst="roundRect">
            <a:avLst>
              <a:gd name="adj" fmla="val 18670"/>
            </a:avLst>
          </a:prstGeom>
          <a:solidFill>
            <a:srgbClr val="003180"/>
          </a:solidFill>
          <a:ln w="7620">
            <a:solidFill>
              <a:srgbClr val="194A99"/>
            </a:solidFill>
            <a:prstDash val="solid"/>
          </a:ln>
        </p:spPr>
      </p:sp>
      <p:sp>
        <p:nvSpPr>
          <p:cNvPr id="22" name="Text 19"/>
          <p:cNvSpPr/>
          <p:nvPr/>
        </p:nvSpPr>
        <p:spPr>
          <a:xfrm>
            <a:off x="6328946" y="6620947"/>
            <a:ext cx="180261" cy="279797"/>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4</a:t>
            </a:r>
            <a:endParaRPr lang="en-US" sz="2200" dirty="0"/>
          </a:p>
        </p:txBody>
      </p:sp>
      <p:sp>
        <p:nvSpPr>
          <p:cNvPr id="23" name="Text 20"/>
          <p:cNvSpPr/>
          <p:nvPr/>
        </p:nvSpPr>
        <p:spPr>
          <a:xfrm>
            <a:off x="7445216" y="6527721"/>
            <a:ext cx="2332077" cy="291465"/>
          </a:xfrm>
          <a:prstGeom prst="rect">
            <a:avLst/>
          </a:prstGeom>
          <a:noFill/>
          <a:ln/>
        </p:spPr>
        <p:txBody>
          <a:bodyPr wrap="none" lIns="0" tIns="0" rIns="0" bIns="0" rtlCol="0" anchor="t"/>
          <a:lstStyle/>
          <a:p>
            <a:pPr algn="l" indent="0" marL="0">
              <a:lnSpc>
                <a:spcPts val="2250"/>
              </a:lnSpc>
              <a:buNone/>
            </a:pPr>
            <a:r>
              <a:rPr lang="en-US" sz="1800" dirty="0">
                <a:solidFill>
                  <a:srgbClr val="E2E6E9"/>
                </a:solidFill>
                <a:latin typeface="Merriweather" pitchFamily="34" charset="0"/>
                <a:ea typeface="Merriweather" pitchFamily="34" charset="-122"/>
                <a:cs typeface="Merriweather" pitchFamily="34" charset="-120"/>
              </a:rPr>
              <a:t>Graph Construction</a:t>
            </a:r>
            <a:endParaRPr lang="en-US" sz="1800" dirty="0"/>
          </a:p>
        </p:txBody>
      </p:sp>
      <p:sp>
        <p:nvSpPr>
          <p:cNvPr id="24" name="Text 21"/>
          <p:cNvSpPr/>
          <p:nvPr/>
        </p:nvSpPr>
        <p:spPr>
          <a:xfrm>
            <a:off x="7445216" y="6931104"/>
            <a:ext cx="6532245" cy="298490"/>
          </a:xfrm>
          <a:prstGeom prst="rect">
            <a:avLst/>
          </a:prstGeom>
          <a:noFill/>
          <a:ln/>
        </p:spPr>
        <p:txBody>
          <a:bodyPr wrap="non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Extracted information is used to build or expand a knowledge graph.</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4235" y="788551"/>
            <a:ext cx="7588329" cy="2083118"/>
          </a:xfrm>
          <a:prstGeom prst="rect">
            <a:avLst/>
          </a:prstGeom>
          <a:noFill/>
          <a:ln/>
        </p:spPr>
        <p:txBody>
          <a:bodyPr wrap="square" lIns="0" tIns="0" rIns="0" bIns="0" rtlCol="0" anchor="t"/>
          <a:lstStyle/>
          <a:p>
            <a:pPr indent="0" marL="0">
              <a:lnSpc>
                <a:spcPts val="5450"/>
              </a:lnSpc>
              <a:buNone/>
            </a:pPr>
            <a:r>
              <a:rPr lang="en-US" sz="4350" dirty="0">
                <a:solidFill>
                  <a:srgbClr val="F5F0F0"/>
                </a:solidFill>
                <a:latin typeface="Merriweather" pitchFamily="34" charset="0"/>
                <a:ea typeface="Merriweather" pitchFamily="34" charset="-122"/>
                <a:cs typeface="Merriweather" pitchFamily="34" charset="-120"/>
              </a:rPr>
              <a:t>Connected Chunks: Managing Large-Scale Text</a:t>
            </a:r>
            <a:endParaRPr lang="en-US" sz="4350" dirty="0"/>
          </a:p>
        </p:txBody>
      </p:sp>
      <p:sp>
        <p:nvSpPr>
          <p:cNvPr id="4" name="Shape 1"/>
          <p:cNvSpPr/>
          <p:nvPr/>
        </p:nvSpPr>
        <p:spPr>
          <a:xfrm>
            <a:off x="6264235" y="3204924"/>
            <a:ext cx="3683079" cy="2006917"/>
          </a:xfrm>
          <a:prstGeom prst="roundRect">
            <a:avLst>
              <a:gd name="adj" fmla="val 4651"/>
            </a:avLst>
          </a:prstGeom>
          <a:solidFill>
            <a:srgbClr val="003180"/>
          </a:solidFill>
          <a:ln w="7620">
            <a:solidFill>
              <a:srgbClr val="194A99"/>
            </a:solidFill>
            <a:prstDash val="solid"/>
          </a:ln>
        </p:spPr>
      </p:sp>
      <p:sp>
        <p:nvSpPr>
          <p:cNvPr id="5" name="Text 2"/>
          <p:cNvSpPr/>
          <p:nvPr/>
        </p:nvSpPr>
        <p:spPr>
          <a:xfrm>
            <a:off x="6494026" y="3434715"/>
            <a:ext cx="2777966" cy="347186"/>
          </a:xfrm>
          <a:prstGeom prst="rect">
            <a:avLst/>
          </a:prstGeom>
          <a:noFill/>
          <a:ln/>
        </p:spPr>
        <p:txBody>
          <a:bodyPr wrap="none" lIns="0" tIns="0" rIns="0" bIns="0" rtlCol="0" anchor="t"/>
          <a:lstStyle/>
          <a:p>
            <a:pPr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Text Segmentation</a:t>
            </a:r>
            <a:endParaRPr lang="en-US" sz="2150" dirty="0"/>
          </a:p>
        </p:txBody>
      </p:sp>
      <p:sp>
        <p:nvSpPr>
          <p:cNvPr id="6" name="Text 3"/>
          <p:cNvSpPr/>
          <p:nvPr/>
        </p:nvSpPr>
        <p:spPr>
          <a:xfrm>
            <a:off x="6494026" y="3915132"/>
            <a:ext cx="3223498" cy="1066919"/>
          </a:xfrm>
          <a:prstGeom prst="rect">
            <a:avLst/>
          </a:prstGeom>
          <a:noFill/>
          <a:ln/>
        </p:spPr>
        <p:txBody>
          <a:bodyPr wrap="squar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Large documents are divided into smaller, manageable chunks for processing.</a:t>
            </a:r>
            <a:endParaRPr lang="en-US" sz="1700" dirty="0"/>
          </a:p>
        </p:txBody>
      </p:sp>
      <p:sp>
        <p:nvSpPr>
          <p:cNvPr id="7" name="Shape 4"/>
          <p:cNvSpPr/>
          <p:nvPr/>
        </p:nvSpPr>
        <p:spPr>
          <a:xfrm>
            <a:off x="10169485" y="3204924"/>
            <a:ext cx="3683079" cy="2006917"/>
          </a:xfrm>
          <a:prstGeom prst="roundRect">
            <a:avLst>
              <a:gd name="adj" fmla="val 4651"/>
            </a:avLst>
          </a:prstGeom>
          <a:solidFill>
            <a:srgbClr val="003180"/>
          </a:solidFill>
          <a:ln w="7620">
            <a:solidFill>
              <a:srgbClr val="194A99"/>
            </a:solidFill>
            <a:prstDash val="solid"/>
          </a:ln>
        </p:spPr>
      </p:sp>
      <p:sp>
        <p:nvSpPr>
          <p:cNvPr id="8" name="Text 5"/>
          <p:cNvSpPr/>
          <p:nvPr/>
        </p:nvSpPr>
        <p:spPr>
          <a:xfrm>
            <a:off x="10399276" y="3434715"/>
            <a:ext cx="2777966" cy="347186"/>
          </a:xfrm>
          <a:prstGeom prst="rect">
            <a:avLst/>
          </a:prstGeom>
          <a:noFill/>
          <a:ln/>
        </p:spPr>
        <p:txBody>
          <a:bodyPr wrap="none" lIns="0" tIns="0" rIns="0" bIns="0" rtlCol="0" anchor="t"/>
          <a:lstStyle/>
          <a:p>
            <a:pPr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Vector Embedding</a:t>
            </a:r>
            <a:endParaRPr lang="en-US" sz="2150" dirty="0"/>
          </a:p>
        </p:txBody>
      </p:sp>
      <p:sp>
        <p:nvSpPr>
          <p:cNvPr id="9" name="Text 6"/>
          <p:cNvSpPr/>
          <p:nvPr/>
        </p:nvSpPr>
        <p:spPr>
          <a:xfrm>
            <a:off x="10399276" y="3915132"/>
            <a:ext cx="3223498" cy="1066919"/>
          </a:xfrm>
          <a:prstGeom prst="rect">
            <a:avLst/>
          </a:prstGeom>
          <a:noFill/>
          <a:ln/>
        </p:spPr>
        <p:txBody>
          <a:bodyPr wrap="squar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Each chunk is converted into a high-dimensional vector representation.</a:t>
            </a:r>
            <a:endParaRPr lang="en-US" sz="1700" dirty="0"/>
          </a:p>
        </p:txBody>
      </p:sp>
      <p:sp>
        <p:nvSpPr>
          <p:cNvPr id="10" name="Shape 7"/>
          <p:cNvSpPr/>
          <p:nvPr/>
        </p:nvSpPr>
        <p:spPr>
          <a:xfrm>
            <a:off x="6264235" y="5434013"/>
            <a:ext cx="3683079" cy="2006917"/>
          </a:xfrm>
          <a:prstGeom prst="roundRect">
            <a:avLst>
              <a:gd name="adj" fmla="val 4651"/>
            </a:avLst>
          </a:prstGeom>
          <a:solidFill>
            <a:srgbClr val="003180"/>
          </a:solidFill>
          <a:ln w="7620">
            <a:solidFill>
              <a:srgbClr val="194A99"/>
            </a:solidFill>
            <a:prstDash val="solid"/>
          </a:ln>
        </p:spPr>
      </p:sp>
      <p:sp>
        <p:nvSpPr>
          <p:cNvPr id="11" name="Text 8"/>
          <p:cNvSpPr/>
          <p:nvPr/>
        </p:nvSpPr>
        <p:spPr>
          <a:xfrm>
            <a:off x="6494026" y="5663803"/>
            <a:ext cx="2777966" cy="347186"/>
          </a:xfrm>
          <a:prstGeom prst="rect">
            <a:avLst/>
          </a:prstGeom>
          <a:noFill/>
          <a:ln/>
        </p:spPr>
        <p:txBody>
          <a:bodyPr wrap="none" lIns="0" tIns="0" rIns="0" bIns="0" rtlCol="0" anchor="t"/>
          <a:lstStyle/>
          <a:p>
            <a:pPr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Similarity Search</a:t>
            </a:r>
            <a:endParaRPr lang="en-US" sz="2150" dirty="0"/>
          </a:p>
        </p:txBody>
      </p:sp>
      <p:sp>
        <p:nvSpPr>
          <p:cNvPr id="12" name="Text 9"/>
          <p:cNvSpPr/>
          <p:nvPr/>
        </p:nvSpPr>
        <p:spPr>
          <a:xfrm>
            <a:off x="6494026" y="6144220"/>
            <a:ext cx="3223498" cy="1066919"/>
          </a:xfrm>
          <a:prstGeom prst="rect">
            <a:avLst/>
          </a:prstGeom>
          <a:noFill/>
          <a:ln/>
        </p:spPr>
        <p:txBody>
          <a:bodyPr wrap="squar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Vector embeddings enable efficient search for relevant text segments.</a:t>
            </a:r>
            <a:endParaRPr lang="en-US" sz="1700" dirty="0"/>
          </a:p>
        </p:txBody>
      </p:sp>
      <p:sp>
        <p:nvSpPr>
          <p:cNvPr id="13" name="Shape 10"/>
          <p:cNvSpPr/>
          <p:nvPr/>
        </p:nvSpPr>
        <p:spPr>
          <a:xfrm>
            <a:off x="10169485" y="5434013"/>
            <a:ext cx="3683079" cy="2006917"/>
          </a:xfrm>
          <a:prstGeom prst="roundRect">
            <a:avLst>
              <a:gd name="adj" fmla="val 4651"/>
            </a:avLst>
          </a:prstGeom>
          <a:solidFill>
            <a:srgbClr val="003180"/>
          </a:solidFill>
          <a:ln w="7620">
            <a:solidFill>
              <a:srgbClr val="194A99"/>
            </a:solidFill>
            <a:prstDash val="solid"/>
          </a:ln>
        </p:spPr>
      </p:sp>
      <p:sp>
        <p:nvSpPr>
          <p:cNvPr id="14" name="Text 11"/>
          <p:cNvSpPr/>
          <p:nvPr/>
        </p:nvSpPr>
        <p:spPr>
          <a:xfrm>
            <a:off x="10399276" y="5663803"/>
            <a:ext cx="2777966" cy="347186"/>
          </a:xfrm>
          <a:prstGeom prst="rect">
            <a:avLst/>
          </a:prstGeom>
          <a:noFill/>
          <a:ln/>
        </p:spPr>
        <p:txBody>
          <a:bodyPr wrap="none" lIns="0" tIns="0" rIns="0" bIns="0" rtlCol="0" anchor="t"/>
          <a:lstStyle/>
          <a:p>
            <a:pPr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Context Assembly</a:t>
            </a:r>
            <a:endParaRPr lang="en-US" sz="2150" dirty="0"/>
          </a:p>
        </p:txBody>
      </p:sp>
      <p:sp>
        <p:nvSpPr>
          <p:cNvPr id="15" name="Text 12"/>
          <p:cNvSpPr/>
          <p:nvPr/>
        </p:nvSpPr>
        <p:spPr>
          <a:xfrm>
            <a:off x="10399276" y="6144220"/>
            <a:ext cx="3223498" cy="1066919"/>
          </a:xfrm>
          <a:prstGeom prst="rect">
            <a:avLst/>
          </a:prstGeom>
          <a:noFill/>
          <a:ln/>
        </p:spPr>
        <p:txBody>
          <a:bodyPr wrap="squar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Related chunks are combined to provide comprehensive context for AI responses.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58559"/>
          </a:xfrm>
          <a:prstGeom prst="rect">
            <a:avLst/>
          </a:prstGeom>
        </p:spPr>
      </p:pic>
      <p:sp>
        <p:nvSpPr>
          <p:cNvPr id="3" name="Text 0"/>
          <p:cNvSpPr/>
          <p:nvPr/>
        </p:nvSpPr>
        <p:spPr>
          <a:xfrm>
            <a:off x="772358" y="3709749"/>
            <a:ext cx="12751713" cy="689610"/>
          </a:xfrm>
          <a:prstGeom prst="rect">
            <a:avLst/>
          </a:prstGeom>
          <a:noFill/>
          <a:ln/>
        </p:spPr>
        <p:txBody>
          <a:bodyPr wrap="none" lIns="0" tIns="0" rIns="0" bIns="0" rtlCol="0" anchor="t"/>
          <a:lstStyle/>
          <a:p>
            <a:pPr indent="0" marL="0">
              <a:lnSpc>
                <a:spcPts val="5400"/>
              </a:lnSpc>
              <a:buNone/>
            </a:pPr>
            <a:r>
              <a:rPr lang="en-US" sz="4300" dirty="0">
                <a:solidFill>
                  <a:srgbClr val="F5F0F0"/>
                </a:solidFill>
                <a:latin typeface="Merriweather" pitchFamily="34" charset="0"/>
                <a:ea typeface="Merriweather" pitchFamily="34" charset="-122"/>
                <a:cs typeface="Merriweather" pitchFamily="34" charset="-120"/>
              </a:rPr>
              <a:t>Case Study: Investment Banking Deal Research</a:t>
            </a:r>
            <a:endParaRPr lang="en-US" sz="4300" dirty="0"/>
          </a:p>
        </p:txBody>
      </p:sp>
      <p:sp>
        <p:nvSpPr>
          <p:cNvPr id="4" name="Shape 1"/>
          <p:cNvSpPr/>
          <p:nvPr/>
        </p:nvSpPr>
        <p:spPr>
          <a:xfrm>
            <a:off x="772358" y="4730353"/>
            <a:ext cx="13085683" cy="2547938"/>
          </a:xfrm>
          <a:prstGeom prst="roundRect">
            <a:avLst>
              <a:gd name="adj" fmla="val 3638"/>
            </a:avLst>
          </a:prstGeom>
          <a:noFill/>
          <a:ln w="7620">
            <a:solidFill>
              <a:srgbClr val="FFFFFF">
                <a:alpha val="24000"/>
              </a:srgbClr>
            </a:solidFill>
            <a:prstDash val="solid"/>
          </a:ln>
        </p:spPr>
      </p:sp>
      <p:sp>
        <p:nvSpPr>
          <p:cNvPr id="5" name="Shape 2"/>
          <p:cNvSpPr/>
          <p:nvPr/>
        </p:nvSpPr>
        <p:spPr>
          <a:xfrm>
            <a:off x="779978" y="4737973"/>
            <a:ext cx="13070443" cy="633174"/>
          </a:xfrm>
          <a:prstGeom prst="rect">
            <a:avLst/>
          </a:prstGeom>
          <a:solidFill>
            <a:srgbClr val="FFFFFF">
              <a:alpha val="4000"/>
            </a:srgbClr>
          </a:solidFill>
          <a:ln/>
        </p:spPr>
      </p:sp>
      <p:sp>
        <p:nvSpPr>
          <p:cNvPr id="6" name="Text 3"/>
          <p:cNvSpPr/>
          <p:nvPr/>
        </p:nvSpPr>
        <p:spPr>
          <a:xfrm>
            <a:off x="1000720" y="4877991"/>
            <a:ext cx="2673548" cy="353139"/>
          </a:xfrm>
          <a:prstGeom prst="rect">
            <a:avLst/>
          </a:prstGeom>
          <a:noFill/>
          <a:ln/>
        </p:spPr>
        <p:txBody>
          <a:bodyPr wrap="non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Use Case</a:t>
            </a:r>
            <a:endParaRPr lang="en-US" sz="1700" dirty="0"/>
          </a:p>
        </p:txBody>
      </p:sp>
      <p:sp>
        <p:nvSpPr>
          <p:cNvPr id="7" name="Text 4"/>
          <p:cNvSpPr/>
          <p:nvPr/>
        </p:nvSpPr>
        <p:spPr>
          <a:xfrm>
            <a:off x="4123134" y="4877991"/>
            <a:ext cx="9506664" cy="353139"/>
          </a:xfrm>
          <a:prstGeom prst="rect">
            <a:avLst/>
          </a:prstGeom>
          <a:noFill/>
          <a:ln/>
        </p:spPr>
        <p:txBody>
          <a:bodyPr wrap="non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Deal research chatbot for investment bankers</a:t>
            </a:r>
            <a:endParaRPr lang="en-US" sz="1700" dirty="0"/>
          </a:p>
        </p:txBody>
      </p:sp>
      <p:sp>
        <p:nvSpPr>
          <p:cNvPr id="8" name="Shape 5"/>
          <p:cNvSpPr/>
          <p:nvPr/>
        </p:nvSpPr>
        <p:spPr>
          <a:xfrm>
            <a:off x="779978" y="5371148"/>
            <a:ext cx="13070443" cy="633174"/>
          </a:xfrm>
          <a:prstGeom prst="rect">
            <a:avLst/>
          </a:prstGeom>
          <a:solidFill>
            <a:srgbClr val="000000">
              <a:alpha val="4000"/>
            </a:srgbClr>
          </a:solidFill>
          <a:ln/>
        </p:spPr>
      </p:sp>
      <p:sp>
        <p:nvSpPr>
          <p:cNvPr id="9" name="Text 6"/>
          <p:cNvSpPr/>
          <p:nvPr/>
        </p:nvSpPr>
        <p:spPr>
          <a:xfrm>
            <a:off x="1000720" y="5511165"/>
            <a:ext cx="2673548" cy="353139"/>
          </a:xfrm>
          <a:prstGeom prst="rect">
            <a:avLst/>
          </a:prstGeom>
          <a:noFill/>
          <a:ln/>
        </p:spPr>
        <p:txBody>
          <a:bodyPr wrap="non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Graph Content</a:t>
            </a:r>
            <a:endParaRPr lang="en-US" sz="1700" dirty="0"/>
          </a:p>
        </p:txBody>
      </p:sp>
      <p:sp>
        <p:nvSpPr>
          <p:cNvPr id="10" name="Text 7"/>
          <p:cNvSpPr/>
          <p:nvPr/>
        </p:nvSpPr>
        <p:spPr>
          <a:xfrm>
            <a:off x="4123134" y="5511165"/>
            <a:ext cx="9506664" cy="353139"/>
          </a:xfrm>
          <a:prstGeom prst="rect">
            <a:avLst/>
          </a:prstGeom>
          <a:noFill/>
          <a:ln/>
        </p:spPr>
        <p:txBody>
          <a:bodyPr wrap="non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Companies, deals, roles, document metadata</a:t>
            </a:r>
            <a:endParaRPr lang="en-US" sz="1700" dirty="0"/>
          </a:p>
        </p:txBody>
      </p:sp>
      <p:sp>
        <p:nvSpPr>
          <p:cNvPr id="11" name="Shape 8"/>
          <p:cNvSpPr/>
          <p:nvPr/>
        </p:nvSpPr>
        <p:spPr>
          <a:xfrm>
            <a:off x="779978" y="6004322"/>
            <a:ext cx="13070443" cy="633174"/>
          </a:xfrm>
          <a:prstGeom prst="rect">
            <a:avLst/>
          </a:prstGeom>
          <a:solidFill>
            <a:srgbClr val="FFFFFF">
              <a:alpha val="4000"/>
            </a:srgbClr>
          </a:solidFill>
          <a:ln/>
        </p:spPr>
      </p:sp>
      <p:sp>
        <p:nvSpPr>
          <p:cNvPr id="12" name="Text 9"/>
          <p:cNvSpPr/>
          <p:nvPr/>
        </p:nvSpPr>
        <p:spPr>
          <a:xfrm>
            <a:off x="1000720" y="6144339"/>
            <a:ext cx="2673548" cy="353139"/>
          </a:xfrm>
          <a:prstGeom prst="rect">
            <a:avLst/>
          </a:prstGeom>
          <a:noFill/>
          <a:ln/>
        </p:spPr>
        <p:txBody>
          <a:bodyPr wrap="non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Query Example</a:t>
            </a:r>
            <a:endParaRPr lang="en-US" sz="1700" dirty="0"/>
          </a:p>
        </p:txBody>
      </p:sp>
      <p:sp>
        <p:nvSpPr>
          <p:cNvPr id="13" name="Text 10"/>
          <p:cNvSpPr/>
          <p:nvPr/>
        </p:nvSpPr>
        <p:spPr>
          <a:xfrm>
            <a:off x="4123134" y="6144339"/>
            <a:ext cx="9506664" cy="353139"/>
          </a:xfrm>
          <a:prstGeom prst="rect">
            <a:avLst/>
          </a:prstGeom>
          <a:noFill/>
          <a:ln/>
        </p:spPr>
        <p:txBody>
          <a:bodyPr wrap="non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"Summarize deals where the buyer is Amazon or another FANG company"</a:t>
            </a:r>
            <a:endParaRPr lang="en-US" sz="1700" dirty="0"/>
          </a:p>
        </p:txBody>
      </p:sp>
      <p:sp>
        <p:nvSpPr>
          <p:cNvPr id="14" name="Shape 11"/>
          <p:cNvSpPr/>
          <p:nvPr/>
        </p:nvSpPr>
        <p:spPr>
          <a:xfrm>
            <a:off x="779978" y="6637496"/>
            <a:ext cx="13070443" cy="633174"/>
          </a:xfrm>
          <a:prstGeom prst="rect">
            <a:avLst/>
          </a:prstGeom>
          <a:solidFill>
            <a:srgbClr val="000000">
              <a:alpha val="4000"/>
            </a:srgbClr>
          </a:solidFill>
          <a:ln/>
        </p:spPr>
      </p:sp>
      <p:sp>
        <p:nvSpPr>
          <p:cNvPr id="15" name="Text 12"/>
          <p:cNvSpPr/>
          <p:nvPr/>
        </p:nvSpPr>
        <p:spPr>
          <a:xfrm>
            <a:off x="1000720" y="6777514"/>
            <a:ext cx="2673548" cy="353139"/>
          </a:xfrm>
          <a:prstGeom prst="rect">
            <a:avLst/>
          </a:prstGeom>
          <a:noFill/>
          <a:ln/>
        </p:spPr>
        <p:txBody>
          <a:bodyPr wrap="non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Benefits</a:t>
            </a:r>
            <a:endParaRPr lang="en-US" sz="1700" dirty="0"/>
          </a:p>
        </p:txBody>
      </p:sp>
      <p:sp>
        <p:nvSpPr>
          <p:cNvPr id="16" name="Text 13"/>
          <p:cNvSpPr/>
          <p:nvPr/>
        </p:nvSpPr>
        <p:spPr>
          <a:xfrm>
            <a:off x="4123134" y="6777514"/>
            <a:ext cx="9506664" cy="353139"/>
          </a:xfrm>
          <a:prstGeom prst="rect">
            <a:avLst/>
          </a:prstGeom>
          <a:noFill/>
          <a:ln/>
        </p:spPr>
        <p:txBody>
          <a:bodyPr wrap="none" lIns="0" tIns="0" rIns="0" bIns="0" rtlCol="0" anchor="t"/>
          <a:lstStyle/>
          <a:p>
            <a:pPr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Quick access to complex deal information, improved decision-making</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9829" y="660321"/>
            <a:ext cx="7617143" cy="1363504"/>
          </a:xfrm>
          <a:prstGeom prst="rect">
            <a:avLst/>
          </a:prstGeom>
          <a:noFill/>
          <a:ln/>
        </p:spPr>
        <p:txBody>
          <a:bodyPr wrap="square" lIns="0" tIns="0" rIns="0" bIns="0" rtlCol="0" anchor="t"/>
          <a:lstStyle/>
          <a:p>
            <a:pPr indent="0" marL="0">
              <a:lnSpc>
                <a:spcPts val="5350"/>
              </a:lnSpc>
              <a:buNone/>
            </a:pPr>
            <a:r>
              <a:rPr lang="en-US" sz="4250" dirty="0">
                <a:solidFill>
                  <a:srgbClr val="F5F0F0"/>
                </a:solidFill>
                <a:latin typeface="Merriweather" pitchFamily="34" charset="0"/>
                <a:ea typeface="Merriweather" pitchFamily="34" charset="-122"/>
                <a:cs typeface="Merriweather" pitchFamily="34" charset="-120"/>
              </a:rPr>
              <a:t>Implementing Graph RAG: Best Practices</a:t>
            </a:r>
            <a:endParaRPr lang="en-US" sz="4250" dirty="0"/>
          </a:p>
        </p:txBody>
      </p:sp>
      <p:pic>
        <p:nvPicPr>
          <p:cNvPr id="4" name="Image 1" descr="preencoded.png">    </p:cNvPr>
          <p:cNvPicPr>
            <a:picLocks noChangeAspect="1"/>
          </p:cNvPicPr>
          <p:nvPr/>
        </p:nvPicPr>
        <p:blipFill>
          <a:blip r:embed="rId2"/>
          <a:stretch>
            <a:fillRect/>
          </a:stretch>
        </p:blipFill>
        <p:spPr>
          <a:xfrm>
            <a:off x="6249829" y="2351008"/>
            <a:ext cx="545306" cy="545306"/>
          </a:xfrm>
          <a:prstGeom prst="rect">
            <a:avLst/>
          </a:prstGeom>
        </p:spPr>
      </p:pic>
      <p:sp>
        <p:nvSpPr>
          <p:cNvPr id="5" name="Text 1"/>
          <p:cNvSpPr/>
          <p:nvPr/>
        </p:nvSpPr>
        <p:spPr>
          <a:xfrm>
            <a:off x="6249829" y="3114437"/>
            <a:ext cx="2726769" cy="340757"/>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Combine Patterns</a:t>
            </a:r>
            <a:endParaRPr lang="en-US" sz="2100" dirty="0"/>
          </a:p>
        </p:txBody>
      </p:sp>
      <p:sp>
        <p:nvSpPr>
          <p:cNvPr id="6" name="Text 2"/>
          <p:cNvSpPr/>
          <p:nvPr/>
        </p:nvSpPr>
        <p:spPr>
          <a:xfrm>
            <a:off x="6249829" y="3586043"/>
            <a:ext cx="3644979" cy="1046917"/>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Integrate multiple Graph RAG patterns for comprehensive solutions.</a:t>
            </a:r>
            <a:endParaRPr lang="en-US" sz="1700" dirty="0"/>
          </a:p>
        </p:txBody>
      </p:sp>
      <p:pic>
        <p:nvPicPr>
          <p:cNvPr id="7" name="Image 2" descr="preencoded.png">    </p:cNvPr>
          <p:cNvPicPr>
            <a:picLocks noChangeAspect="1"/>
          </p:cNvPicPr>
          <p:nvPr/>
        </p:nvPicPr>
        <p:blipFill>
          <a:blip r:embed="rId3"/>
          <a:stretch>
            <a:fillRect/>
          </a:stretch>
        </p:blipFill>
        <p:spPr>
          <a:xfrm>
            <a:off x="10221992" y="2351008"/>
            <a:ext cx="545306" cy="545306"/>
          </a:xfrm>
          <a:prstGeom prst="rect">
            <a:avLst/>
          </a:prstGeom>
        </p:spPr>
      </p:pic>
      <p:sp>
        <p:nvSpPr>
          <p:cNvPr id="8" name="Text 3"/>
          <p:cNvSpPr/>
          <p:nvPr/>
        </p:nvSpPr>
        <p:spPr>
          <a:xfrm>
            <a:off x="10221992" y="3114437"/>
            <a:ext cx="3102531" cy="340757"/>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Incorporate Taxonomy</a:t>
            </a:r>
            <a:endParaRPr lang="en-US" sz="2100" dirty="0"/>
          </a:p>
        </p:txBody>
      </p:sp>
      <p:sp>
        <p:nvSpPr>
          <p:cNvPr id="9" name="Text 4"/>
          <p:cNvSpPr/>
          <p:nvPr/>
        </p:nvSpPr>
        <p:spPr>
          <a:xfrm>
            <a:off x="10221992" y="3586043"/>
            <a:ext cx="3644979" cy="1046917"/>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Use structured classification systems to enhance graph organization and searchability.</a:t>
            </a:r>
            <a:endParaRPr lang="en-US" sz="1700" dirty="0"/>
          </a:p>
        </p:txBody>
      </p:sp>
      <p:pic>
        <p:nvPicPr>
          <p:cNvPr id="10" name="Image 3" descr="preencoded.png">    </p:cNvPr>
          <p:cNvPicPr>
            <a:picLocks noChangeAspect="1"/>
          </p:cNvPicPr>
          <p:nvPr/>
        </p:nvPicPr>
        <p:blipFill>
          <a:blip r:embed="rId4"/>
          <a:stretch>
            <a:fillRect/>
          </a:stretch>
        </p:blipFill>
        <p:spPr>
          <a:xfrm>
            <a:off x="6249829" y="5287328"/>
            <a:ext cx="545306" cy="545306"/>
          </a:xfrm>
          <a:prstGeom prst="rect">
            <a:avLst/>
          </a:prstGeom>
        </p:spPr>
      </p:pic>
      <p:sp>
        <p:nvSpPr>
          <p:cNvPr id="11" name="Text 5"/>
          <p:cNvSpPr/>
          <p:nvPr/>
        </p:nvSpPr>
        <p:spPr>
          <a:xfrm>
            <a:off x="6249829" y="6050756"/>
            <a:ext cx="2726769" cy="340757"/>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Develop Ontologies</a:t>
            </a:r>
            <a:endParaRPr lang="en-US" sz="2100" dirty="0"/>
          </a:p>
        </p:txBody>
      </p:sp>
      <p:sp>
        <p:nvSpPr>
          <p:cNvPr id="12" name="Text 6"/>
          <p:cNvSpPr/>
          <p:nvPr/>
        </p:nvSpPr>
        <p:spPr>
          <a:xfrm>
            <a:off x="6249829" y="6522363"/>
            <a:ext cx="3644979" cy="1046917"/>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Create formal representations of domain knowledge to improve graph context.</a:t>
            </a:r>
            <a:endParaRPr lang="en-US" sz="1700" dirty="0"/>
          </a:p>
        </p:txBody>
      </p:sp>
      <p:pic>
        <p:nvPicPr>
          <p:cNvPr id="13" name="Image 4" descr="preencoded.png">    </p:cNvPr>
          <p:cNvPicPr>
            <a:picLocks noChangeAspect="1"/>
          </p:cNvPicPr>
          <p:nvPr/>
        </p:nvPicPr>
        <p:blipFill>
          <a:blip r:embed="rId5"/>
          <a:stretch>
            <a:fillRect/>
          </a:stretch>
        </p:blipFill>
        <p:spPr>
          <a:xfrm>
            <a:off x="10221992" y="5287328"/>
            <a:ext cx="545306" cy="545306"/>
          </a:xfrm>
          <a:prstGeom prst="rect">
            <a:avLst/>
          </a:prstGeom>
        </p:spPr>
      </p:pic>
      <p:sp>
        <p:nvSpPr>
          <p:cNvPr id="14" name="Text 7"/>
          <p:cNvSpPr/>
          <p:nvPr/>
        </p:nvSpPr>
        <p:spPr>
          <a:xfrm>
            <a:off x="10221992" y="6050756"/>
            <a:ext cx="3200162" cy="340757"/>
          </a:xfrm>
          <a:prstGeom prst="rect">
            <a:avLst/>
          </a:prstGeom>
          <a:noFill/>
          <a:ln/>
        </p:spPr>
        <p:txBody>
          <a:bodyPr wrap="none" lIns="0" tIns="0" rIns="0" bIns="0" rtlCol="0" anchor="t"/>
          <a:lstStyle/>
          <a:p>
            <a:pPr algn="l" indent="0" marL="0">
              <a:lnSpc>
                <a:spcPts val="2650"/>
              </a:lnSpc>
              <a:buNone/>
            </a:pPr>
            <a:r>
              <a:rPr lang="en-US" sz="2100" dirty="0">
                <a:solidFill>
                  <a:srgbClr val="E2E6E9"/>
                </a:solidFill>
                <a:latin typeface="Merriweather" pitchFamily="34" charset="0"/>
                <a:ea typeface="Merriweather" pitchFamily="34" charset="-122"/>
                <a:cs typeface="Merriweather" pitchFamily="34" charset="-120"/>
              </a:rPr>
              <a:t>Continuous Refinement</a:t>
            </a:r>
            <a:endParaRPr lang="en-US" sz="2100" dirty="0"/>
          </a:p>
        </p:txBody>
      </p:sp>
      <p:sp>
        <p:nvSpPr>
          <p:cNvPr id="15" name="Text 8"/>
          <p:cNvSpPr/>
          <p:nvPr/>
        </p:nvSpPr>
        <p:spPr>
          <a:xfrm>
            <a:off x="10221992" y="6522363"/>
            <a:ext cx="3644979" cy="1046917"/>
          </a:xfrm>
          <a:prstGeom prst="rect">
            <a:avLst/>
          </a:prstGeom>
          <a:noFill/>
          <a:ln/>
        </p:spPr>
        <p:txBody>
          <a:bodyPr wrap="square" lIns="0" tIns="0" rIns="0" bIns="0" rtlCol="0" anchor="t"/>
          <a:lstStyle/>
          <a:p>
            <a:pPr algn="l" indent="0" marL="0">
              <a:lnSpc>
                <a:spcPts val="2700"/>
              </a:lnSpc>
              <a:buNone/>
            </a:pPr>
            <a:r>
              <a:rPr lang="en-US" sz="1700" dirty="0">
                <a:solidFill>
                  <a:srgbClr val="E2E6E9"/>
                </a:solidFill>
                <a:latin typeface="Merriweather" pitchFamily="34" charset="0"/>
                <a:ea typeface="Merriweather" pitchFamily="34" charset="-122"/>
                <a:cs typeface="Merriweather" pitchFamily="34" charset="-120"/>
              </a:rPr>
              <a:t>Regularly update and expand your knowledge graph with new information.</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2024-11-06T22:19:33Z</dcterms:created>
  <dcterms:modified xsi:type="dcterms:W3CDTF">2024-11-06T22:19:33Z</dcterms:modified>
</cp:coreProperties>
</file>